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8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jpeg" ContentType="image/jpeg"/>
  <Override PartName="/ppt/media/image4.png" ContentType="image/png"/>
  <Override PartName="/ppt/media/image3.png" ContentType="image/png"/>
  <Override PartName="/ppt/media/image2.png" ContentType="image/png"/>
  <Override PartName="/ppt/media/image1.png" ContentType="image/png"/>
  <Override PartName="/ppt/media/image17.png" ContentType="image/png"/>
  <Override PartName="/ppt/media/image8.jpeg" ContentType="image/jpeg"/>
  <Override PartName="/ppt/media/image5.png" ContentType="image/png"/>
  <Override PartName="/ppt/media/image6.png" ContentType="image/png"/>
  <Override PartName="/ppt/media/image7.png" ContentType="image/png"/>
  <Override PartName="/ppt/media/image10.png" ContentType="image/png"/>
  <Override PartName="/ppt/media/image9.png" ContentType="image/png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
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pic>
        <p:nvPicPr>
          <p:cNvPr id="37" name="" descr=""/>
          <p:cNvPicPr/>
          <p:nvPr/>
        </p:nvPicPr>
        <p:blipFill>
          <a:blip r:embed="rId2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/>
        </p:blipFill>
        <p:spPr>
          <a:xfrm>
            <a:off x="2079000" y="1604520"/>
            <a:ext cx="4984920" cy="39772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85800" y="2130480"/>
            <a:ext cx="7772040" cy="68130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pt-BR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/>
          <a:p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title style</a:t>
            </a:r>
            <a:endParaRPr b="0" lang="en-US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20/10/17</a:t>
            </a:r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 b="0" lang="pt-BR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391C203D-297B-4B18-9CE0-56B31A2AAEE7}" type="slidenum">
              <a:rPr b="0" lang="pt-BR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2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jpeg"/><Relationship Id="rId3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image" Target="../media/image11.jpeg"/><Relationship Id="rId4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2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2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2" descr=""/>
          <p:cNvPicPr/>
          <p:nvPr/>
        </p:nvPicPr>
        <p:blipFill>
          <a:blip r:embed="rId1"/>
          <a:srcRect l="968" t="8730" r="1489" b="7761"/>
          <a:stretch/>
        </p:blipFill>
        <p:spPr>
          <a:xfrm>
            <a:off x="0" y="44640"/>
            <a:ext cx="9160200" cy="4409280"/>
          </a:xfrm>
          <a:prstGeom prst="rect">
            <a:avLst/>
          </a:prstGeom>
          <a:ln>
            <a:noFill/>
          </a:ln>
        </p:spPr>
      </p:pic>
      <p:pic>
        <p:nvPicPr>
          <p:cNvPr id="40" name="Picture 3" descr=""/>
          <p:cNvPicPr/>
          <p:nvPr/>
        </p:nvPicPr>
        <p:blipFill>
          <a:blip r:embed="rId2"/>
          <a:srcRect l="25771" t="34035" r="27710" b="38258"/>
          <a:stretch/>
        </p:blipFill>
        <p:spPr>
          <a:xfrm>
            <a:off x="1542240" y="4653000"/>
            <a:ext cx="6053760" cy="2027160"/>
          </a:xfrm>
          <a:prstGeom prst="rect">
            <a:avLst/>
          </a:prstGeom>
          <a:ln>
            <a:noFill/>
          </a:ln>
        </p:spPr>
      </p:pic>
      <p:sp>
        <p:nvSpPr>
          <p:cNvPr id="41" name="CustomShape 1"/>
          <p:cNvSpPr/>
          <p:nvPr/>
        </p:nvSpPr>
        <p:spPr>
          <a:xfrm>
            <a:off x="3708000" y="5044680"/>
            <a:ext cx="2016000" cy="503640"/>
          </a:xfrm>
          <a:prstGeom prst="rect">
            <a:avLst/>
          </a:prstGeom>
          <a:noFill/>
          <a:ln>
            <a:solidFill>
              <a:srgbClr val="ff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CustomShape 1"/>
          <p:cNvSpPr/>
          <p:nvPr/>
        </p:nvSpPr>
        <p:spPr>
          <a:xfrm>
            <a:off x="2220480" y="1486440"/>
            <a:ext cx="399636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Mangroves classification and mapping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Beach width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78" name="Picture 2" descr=""/>
          <p:cNvPicPr/>
          <p:nvPr/>
        </p:nvPicPr>
        <p:blipFill>
          <a:blip r:embed="rId1"/>
          <a:srcRect l="0" t="42249" r="0" b="19183"/>
          <a:stretch/>
        </p:blipFill>
        <p:spPr>
          <a:xfrm>
            <a:off x="-1692720" y="3090600"/>
            <a:ext cx="13010760" cy="2821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CustomShape 1"/>
          <p:cNvSpPr/>
          <p:nvPr/>
        </p:nvSpPr>
        <p:spPr>
          <a:xfrm>
            <a:off x="584640" y="3429000"/>
            <a:ext cx="7724520" cy="2559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TUCANO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–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ool for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oastal mapping and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alysis based on satellite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bservations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SAMBA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–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pace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nalysis and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apping tool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ased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Global-scale mapping and analysis of coastal environments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Coastal mapping and analysis from space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CustomShape 2"/>
          <p:cNvSpPr/>
          <p:nvPr/>
        </p:nvSpPr>
        <p:spPr>
          <a:xfrm>
            <a:off x="1763640" y="836640"/>
            <a:ext cx="457164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 enables global-scale monitoring and measurement of changes in the earth’s environment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CustomShape 1"/>
          <p:cNvSpPr/>
          <p:nvPr/>
        </p:nvSpPr>
        <p:spPr>
          <a:xfrm>
            <a:off x="1274040" y="1340640"/>
            <a:ext cx="26301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Mapping mangroves areas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2" name="CustomShape 2"/>
          <p:cNvSpPr/>
          <p:nvPr/>
        </p:nvSpPr>
        <p:spPr>
          <a:xfrm>
            <a:off x="4593600" y="1360440"/>
            <a:ext cx="3340440" cy="639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Morphological evolution of sandy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environemts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3" name="CustomShape 3"/>
          <p:cNvSpPr/>
          <p:nvPr/>
        </p:nvSpPr>
        <p:spPr>
          <a:xfrm>
            <a:off x="-855000" y="4341240"/>
            <a:ext cx="7455960" cy="228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Ferramenta de mapeamento e análise de ambientes costeiros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Com o usode de imagem de satélite multi-espectral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Possibilita a implementação de algoritmos existentes para mapeamento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de áreas costeiras de forma automática ou semi-automática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Possibilita a implementação de novos algoritmos que utilizem as diferentes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bandas do espectro.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- Possibilid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4" name="CustomShape 4"/>
          <p:cNvSpPr/>
          <p:nvPr/>
        </p:nvSpPr>
        <p:spPr>
          <a:xfrm>
            <a:off x="1286280" y="2403360"/>
            <a:ext cx="17506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Glaciar evolution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5" name="CustomShape 5"/>
          <p:cNvSpPr/>
          <p:nvPr/>
        </p:nvSpPr>
        <p:spPr>
          <a:xfrm>
            <a:off x="4732920" y="2403360"/>
            <a:ext cx="24152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Antropogenic ocupation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CustomShape 6"/>
          <p:cNvSpPr/>
          <p:nvPr/>
        </p:nvSpPr>
        <p:spPr>
          <a:xfrm>
            <a:off x="5670000" y="3132360"/>
            <a:ext cx="457164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parallel cloud computing platform, Google 34 Earth Engine, to process, visualize, download, and share climate and remote sensing 35 datasets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 descr=""/>
          <p:cNvPicPr/>
          <p:nvPr/>
        </p:nvPicPr>
        <p:blipFill>
          <a:blip r:embed="rId1"/>
          <a:srcRect l="11513" t="20477" r="66809" b="41816"/>
          <a:stretch/>
        </p:blipFill>
        <p:spPr>
          <a:xfrm>
            <a:off x="683640" y="1124640"/>
            <a:ext cx="2821680" cy="2758680"/>
          </a:xfrm>
          <a:prstGeom prst="rect">
            <a:avLst/>
          </a:prstGeom>
          <a:ln>
            <a:noFill/>
          </a:ln>
        </p:spPr>
      </p:pic>
      <p:pic>
        <p:nvPicPr>
          <p:cNvPr id="43" name="Picture 3" descr=""/>
          <p:cNvPicPr/>
          <p:nvPr/>
        </p:nvPicPr>
        <p:blipFill>
          <a:blip r:embed="rId2"/>
          <a:srcRect l="12196" t="50010" r="67459" b="21447"/>
          <a:stretch/>
        </p:blipFill>
        <p:spPr>
          <a:xfrm>
            <a:off x="771120" y="3883680"/>
            <a:ext cx="2648160" cy="2088720"/>
          </a:xfrm>
          <a:prstGeom prst="rect">
            <a:avLst/>
          </a:prstGeom>
          <a:ln>
            <a:noFill/>
          </a:ln>
        </p:spPr>
      </p:pic>
      <p:graphicFrame>
        <p:nvGraphicFramePr>
          <p:cNvPr id="44" name="Table 1"/>
          <p:cNvGraphicFramePr/>
          <p:nvPr/>
        </p:nvGraphicFramePr>
        <p:xfrm>
          <a:off x="3852000" y="1800360"/>
          <a:ext cx="4676400" cy="360000"/>
        </p:xfrm>
        <a:graphic>
          <a:graphicData uri="http://schemas.openxmlformats.org/drawingml/2006/table">
            <a:tbl>
              <a:tblPr/>
              <a:tblGrid>
                <a:gridCol w="1800000"/>
                <a:gridCol w="1428480"/>
                <a:gridCol w="1447560"/>
              </a:tblGrid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Pixel resolution (m)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1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Wavelength (µm)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1 (coastal aerosol)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0.443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2 (Blue)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0.490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3 (Green)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0.560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4 (Red)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0.665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5 (Veg red edge)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0.705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6 (Veg red edge)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0.740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7 (Veg red edge)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0.783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8 (NIR)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0.842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8A (Veg red edge)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0.865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9 (Water vapour)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0.945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10 (SWIR-Cirrus)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60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1.375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11 (SWIR)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1.610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  <a:tr h="0"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Band 12 (SWIR)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  <a:tc>
                  <a:txBody>
                    <a:bodyPr lIns="63360" rIns="63360" tIns="63360" bIns="63360"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b="0" lang="pt-BR" sz="1100" spc="-1" strike="noStrike">
                          <a:solidFill>
                            <a:srgbClr val="000000"/>
                          </a:solidFill>
                          <a:uFill>
                            <a:solidFill>
                              <a:srgbClr val="ffffff"/>
                            </a:solidFill>
                          </a:uFill>
                          <a:latin typeface="Arial"/>
                        </a:rPr>
                        <a:t>2.190</a:t>
                      </a:r>
                      <a:endParaRPr b="0" lang="pt-BR" sz="1800" spc="-1" strike="noStrike">
                        <a:solidFill>
                          <a:srgbClr val="000000"/>
                        </a:solidFill>
                        <a:uFill>
                          <a:solidFill>
                            <a:srgbClr val="ffffff"/>
                          </a:solidFill>
                        </a:uFill>
                        <a:latin typeface="Arial"/>
                      </a:endParaRPr>
                    </a:p>
                  </a:txBody>
                  <a:tcPr marL="63360" marR="63360">
                    <a:lnL w="12240">
                      <a:solidFill>
                        <a:srgbClr val="000000"/>
                      </a:solidFill>
                    </a:lnL>
                    <a:lnR w="12240">
                      <a:solidFill>
                        <a:srgbClr val="000000"/>
                      </a:solidFill>
                    </a:lnR>
                    <a:lnT w="12240">
                      <a:solidFill>
                        <a:srgbClr val="000000"/>
                      </a:solidFill>
                    </a:lnT>
                    <a:lnB w="12240">
                      <a:solidFill>
                        <a:srgbClr val="000000"/>
                      </a:solidFill>
                    </a:lnB>
                    <a:solidFill>
                      <a:srgbClr val="e9ecf3"/>
                    </a:solidFill>
                  </a:tcPr>
                </a:tc>
              </a:tr>
            </a:tbl>
          </a:graphicData>
        </a:graphic>
      </p:graphicFrame>
      <p:sp>
        <p:nvSpPr>
          <p:cNvPr id="45" name="CustomShape 2"/>
          <p:cNvSpPr/>
          <p:nvPr/>
        </p:nvSpPr>
        <p:spPr>
          <a:xfrm>
            <a:off x="5987160" y="1230840"/>
            <a:ext cx="4873320" cy="532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anchor="ctr"/>
          <a:p>
            <a:pPr>
              <a:lnSpc>
                <a:spcPct val="100000"/>
              </a:lnSpc>
            </a:pPr>
            <a:r>
              <a:rPr b="0" lang="pt-BR" sz="11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Table 1. Sentinel 2 list of espectral bands, pixel resolution and wavelengths.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2" descr=""/>
          <p:cNvPicPr/>
          <p:nvPr/>
        </p:nvPicPr>
        <p:blipFill>
          <a:blip r:embed="rId1"/>
          <a:srcRect l="0" t="20462" r="0" b="25686"/>
          <a:stretch/>
        </p:blipFill>
        <p:spPr>
          <a:xfrm>
            <a:off x="1259640" y="3789000"/>
            <a:ext cx="6912360" cy="288468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0" y="3285000"/>
            <a:ext cx="91436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TUCANO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 –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ool for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oastal mapping and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AN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alysis based on satellite </a:t>
            </a: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O</a:t>
            </a: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bservations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8" name="Picture 4" descr=""/>
          <p:cNvPicPr/>
          <p:nvPr/>
        </p:nvPicPr>
        <p:blipFill>
          <a:blip r:embed="rId2"/>
          <a:stretch/>
        </p:blipFill>
        <p:spPr>
          <a:xfrm>
            <a:off x="0" y="17280"/>
            <a:ext cx="9173880" cy="3195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9" name="Picture 2" descr=""/>
          <p:cNvPicPr/>
          <p:nvPr/>
        </p:nvPicPr>
        <p:blipFill>
          <a:blip r:embed="rId1"/>
          <a:srcRect l="13013" t="42249" r="35499" b="26304"/>
          <a:stretch/>
        </p:blipFill>
        <p:spPr>
          <a:xfrm>
            <a:off x="0" y="3090600"/>
            <a:ext cx="6699960" cy="2300760"/>
          </a:xfrm>
          <a:prstGeom prst="rect">
            <a:avLst/>
          </a:prstGeom>
          <a:ln>
            <a:noFill/>
          </a:ln>
        </p:spPr>
      </p:pic>
      <p:sp>
        <p:nvSpPr>
          <p:cNvPr id="50" name="CustomShape 1"/>
          <p:cNvSpPr/>
          <p:nvPr/>
        </p:nvSpPr>
        <p:spPr>
          <a:xfrm>
            <a:off x="491040" y="1556640"/>
            <a:ext cx="204948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Imagens de satélite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1" name="CustomShape 2"/>
          <p:cNvSpPr/>
          <p:nvPr/>
        </p:nvSpPr>
        <p:spPr>
          <a:xfrm>
            <a:off x="3863880" y="1310400"/>
            <a:ext cx="1598400" cy="57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Algoritmos de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Segmentação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2" name="Picture 2" descr=""/>
          <p:cNvPicPr/>
          <p:nvPr/>
        </p:nvPicPr>
        <p:blipFill>
          <a:blip r:embed="rId2"/>
          <a:stretch/>
        </p:blipFill>
        <p:spPr>
          <a:xfrm>
            <a:off x="6372360" y="2493000"/>
            <a:ext cx="2595600" cy="1461600"/>
          </a:xfrm>
          <a:prstGeom prst="rect">
            <a:avLst/>
          </a:prstGeom>
          <a:ln>
            <a:noFill/>
          </a:ln>
        </p:spPr>
      </p:pic>
      <p:sp>
        <p:nvSpPr>
          <p:cNvPr id="53" name="CustomShape 3"/>
          <p:cNvSpPr/>
          <p:nvPr/>
        </p:nvSpPr>
        <p:spPr>
          <a:xfrm>
            <a:off x="6419880" y="1556640"/>
            <a:ext cx="2331360" cy="333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Mapeamento e análise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4" name="CustomShape 4"/>
          <p:cNvSpPr/>
          <p:nvPr/>
        </p:nvSpPr>
        <p:spPr>
          <a:xfrm>
            <a:off x="3523680" y="5661360"/>
            <a:ext cx="2097720" cy="82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Automático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Semi-automático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Novo - Utilisador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55" name="Picture 4" descr=""/>
          <p:cNvPicPr/>
          <p:nvPr/>
        </p:nvPicPr>
        <p:blipFill>
          <a:blip r:embed="rId3"/>
          <a:stretch/>
        </p:blipFill>
        <p:spPr>
          <a:xfrm>
            <a:off x="7102800" y="4095000"/>
            <a:ext cx="1171080" cy="1171080"/>
          </a:xfrm>
          <a:prstGeom prst="rect">
            <a:avLst/>
          </a:prstGeom>
          <a:ln>
            <a:noFill/>
          </a:ln>
        </p:spPr>
      </p:pic>
      <p:sp>
        <p:nvSpPr>
          <p:cNvPr id="56" name="CustomShape 5"/>
          <p:cNvSpPr/>
          <p:nvPr/>
        </p:nvSpPr>
        <p:spPr>
          <a:xfrm>
            <a:off x="237240" y="457920"/>
            <a:ext cx="3067560" cy="395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pt-BR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Estrutura da ferramenta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7" name="CustomShape 6"/>
          <p:cNvSpPr/>
          <p:nvPr/>
        </p:nvSpPr>
        <p:spPr>
          <a:xfrm>
            <a:off x="226800" y="2078640"/>
            <a:ext cx="2534760" cy="4518360"/>
          </a:xfrm>
          <a:prstGeom prst="rect">
            <a:avLst/>
          </a:prstGeom>
          <a:noFill/>
          <a:ln>
            <a:solidFill>
              <a:srgbClr val="00b0f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8" name="CustomShape 7"/>
          <p:cNvSpPr/>
          <p:nvPr/>
        </p:nvSpPr>
        <p:spPr>
          <a:xfrm>
            <a:off x="3348000" y="2078640"/>
            <a:ext cx="2534760" cy="4518360"/>
          </a:xfrm>
          <a:prstGeom prst="rect">
            <a:avLst/>
          </a:prstGeom>
          <a:noFill/>
          <a:ln>
            <a:solidFill>
              <a:srgbClr val="00b0f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9" name="CustomShape 8"/>
          <p:cNvSpPr/>
          <p:nvPr/>
        </p:nvSpPr>
        <p:spPr>
          <a:xfrm>
            <a:off x="6372360" y="2061000"/>
            <a:ext cx="2534760" cy="4536000"/>
          </a:xfrm>
          <a:prstGeom prst="rect">
            <a:avLst/>
          </a:prstGeom>
          <a:noFill/>
          <a:ln>
            <a:solidFill>
              <a:srgbClr val="00b0f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0" name="CustomShape 9"/>
          <p:cNvSpPr/>
          <p:nvPr/>
        </p:nvSpPr>
        <p:spPr>
          <a:xfrm>
            <a:off x="436320" y="5661360"/>
            <a:ext cx="1254960" cy="57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Landsat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Sentinel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1" name="CustomShape 10"/>
          <p:cNvSpPr/>
          <p:nvPr/>
        </p:nvSpPr>
        <p:spPr>
          <a:xfrm>
            <a:off x="6531480" y="5661360"/>
            <a:ext cx="1681560" cy="577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Visualização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1" lang="pt-BR" sz="1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Gráficos de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" name="Picture 2" descr=""/>
          <p:cNvPicPr/>
          <p:nvPr/>
        </p:nvPicPr>
        <p:blipFill>
          <a:blip r:embed="rId1"/>
          <a:srcRect l="0" t="20462" r="0" b="25686"/>
          <a:stretch/>
        </p:blipFill>
        <p:spPr>
          <a:xfrm>
            <a:off x="828360" y="327960"/>
            <a:ext cx="6912360" cy="2884680"/>
          </a:xfrm>
          <a:prstGeom prst="rect">
            <a:avLst/>
          </a:prstGeom>
          <a:ln>
            <a:noFill/>
          </a:ln>
        </p:spPr>
      </p:pic>
      <p:sp>
        <p:nvSpPr>
          <p:cNvPr id="63" name="CustomShape 1"/>
          <p:cNvSpPr/>
          <p:nvPr/>
        </p:nvSpPr>
        <p:spPr>
          <a:xfrm>
            <a:off x="232920" y="3540960"/>
            <a:ext cx="8925840" cy="338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Funcionalidades: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Listagem de todas séries de imagens disponiveis (selecção das imagens para analise)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Possibilidade de acessar metadados (nova aba)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Listagem de algoritmos a serem usados (seleccionar os desejados)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Possibilidade de realizar processamento automatico ou semi-automatico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Possibilidade de escolher a imagem de base para o resultado final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Possibilidade de visualizar a evolução da variavel mapeada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Possibilidade de implementar algoritmo do utilizador (utilizador introduz a equação e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selecciona as bandas a usar)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Possibilidade de exportar dados em formato Kml ou shp (shapefile).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CustomShape 1"/>
          <p:cNvSpPr/>
          <p:nvPr/>
        </p:nvSpPr>
        <p:spPr>
          <a:xfrm>
            <a:off x="220680" y="594720"/>
            <a:ext cx="4359240" cy="2833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Presentes objectivos da ferramenta: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Mapear área de praia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Mapear área de vegetação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Mapear área de ocupação antrópica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Futuro: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85840" indent="-285480" algn="ctr">
              <a:lnSpc>
                <a:spcPct val="100000"/>
              </a:lnSpc>
              <a:buClr>
                <a:srgbClr val="000000"/>
              </a:buClr>
              <a:buFont typeface="StarSymbol"/>
              <a:buChar char="-"/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mapeamento topográfico e batimétrico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5" name="CustomShape 2"/>
          <p:cNvSpPr/>
          <p:nvPr/>
        </p:nvSpPr>
        <p:spPr>
          <a:xfrm>
            <a:off x="5540400" y="1261800"/>
            <a:ext cx="277956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Segmentação de imagem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6" name="CustomShape 3"/>
          <p:cNvSpPr/>
          <p:nvPr/>
        </p:nvSpPr>
        <p:spPr>
          <a:xfrm>
            <a:off x="4644000" y="548640"/>
            <a:ext cx="647640" cy="179496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67" name="CustomShape 4"/>
          <p:cNvSpPr/>
          <p:nvPr/>
        </p:nvSpPr>
        <p:spPr>
          <a:xfrm>
            <a:off x="4644000" y="2664720"/>
            <a:ext cx="647640" cy="1176840"/>
          </a:xfrm>
          <a:prstGeom prst="rightBrace">
            <a:avLst>
              <a:gd name="adj1" fmla="val 8333"/>
              <a:gd name="adj2" fmla="val 50000"/>
            </a:avLst>
          </a:prstGeom>
          <a:noFill/>
          <a:ln>
            <a:round/>
          </a:ln>
          <a:effectLst>
            <a:outerShdw blurRad="40000" dir="5400000" dist="20000" rotWithShape="0">
              <a:srgbClr val="000000">
                <a:alpha val="38000"/>
              </a:srgbClr>
            </a:outerShdw>
          </a:effectLst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/>
        </p:style>
      </p:sp>
      <p:sp>
        <p:nvSpPr>
          <p:cNvPr id="68" name="CustomShape 5"/>
          <p:cNvSpPr/>
          <p:nvPr/>
        </p:nvSpPr>
        <p:spPr>
          <a:xfrm>
            <a:off x="5517000" y="3040560"/>
            <a:ext cx="1359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Modelação 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69" name="Picture 2" descr=""/>
          <p:cNvPicPr/>
          <p:nvPr/>
        </p:nvPicPr>
        <p:blipFill>
          <a:blip r:embed="rId1"/>
          <a:srcRect l="9327" t="21368" r="12235" b="34291"/>
          <a:stretch/>
        </p:blipFill>
        <p:spPr>
          <a:xfrm>
            <a:off x="612000" y="4149000"/>
            <a:ext cx="8063280" cy="25628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CustomShape 1"/>
          <p:cNvSpPr/>
          <p:nvPr/>
        </p:nvSpPr>
        <p:spPr>
          <a:xfrm>
            <a:off x="422280" y="1665000"/>
            <a:ext cx="4587120" cy="1461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Evolução da linha de costa (Portugal)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Mapeamento de áreas de manguezal (Vietnam)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Ocupação Antropogénica (Brazil)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Outros?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71" name="CustomShape 2"/>
          <p:cNvSpPr/>
          <p:nvPr/>
        </p:nvSpPr>
        <p:spPr>
          <a:xfrm>
            <a:off x="200160" y="343440"/>
            <a:ext cx="4029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1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Demonstração das funcionalidades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Picture 3" descr=""/>
          <p:cNvPicPr/>
          <p:nvPr/>
        </p:nvPicPr>
        <p:blipFill>
          <a:blip r:embed="rId1"/>
          <a:srcRect l="0" t="10236" r="0" b="7219"/>
          <a:stretch/>
        </p:blipFill>
        <p:spPr>
          <a:xfrm>
            <a:off x="0" y="116640"/>
            <a:ext cx="9143640" cy="4243320"/>
          </a:xfrm>
          <a:prstGeom prst="rect">
            <a:avLst/>
          </a:prstGeom>
          <a:ln>
            <a:noFill/>
          </a:ln>
        </p:spPr>
      </p:pic>
      <p:pic>
        <p:nvPicPr>
          <p:cNvPr id="73" name="Picture 4" descr=""/>
          <p:cNvPicPr/>
          <p:nvPr/>
        </p:nvPicPr>
        <p:blipFill>
          <a:blip r:embed="rId2"/>
          <a:srcRect l="16562" t="52918" r="39220" b="7008"/>
          <a:stretch/>
        </p:blipFill>
        <p:spPr>
          <a:xfrm>
            <a:off x="3456360" y="4509000"/>
            <a:ext cx="4355640" cy="2219760"/>
          </a:xfrm>
          <a:prstGeom prst="rect">
            <a:avLst/>
          </a:prstGeom>
          <a:ln>
            <a:noFill/>
          </a:ln>
        </p:spPr>
      </p:pic>
      <p:pic>
        <p:nvPicPr>
          <p:cNvPr id="74" name="Picture 4" descr=""/>
          <p:cNvPicPr/>
          <p:nvPr/>
        </p:nvPicPr>
        <p:blipFill>
          <a:blip r:embed="rId3"/>
          <a:srcRect l="15268" t="9665" r="64631" b="76555"/>
          <a:stretch/>
        </p:blipFill>
        <p:spPr>
          <a:xfrm>
            <a:off x="0" y="4919040"/>
            <a:ext cx="3276720" cy="1263240"/>
          </a:xfrm>
          <a:prstGeom prst="rect">
            <a:avLst/>
          </a:prstGeom>
          <a:ln>
            <a:noFill/>
          </a:ln>
        </p:spPr>
      </p:pic>
      <p:sp>
        <p:nvSpPr>
          <p:cNvPr id="75" name="CustomShape 1"/>
          <p:cNvSpPr/>
          <p:nvPr/>
        </p:nvSpPr>
        <p:spPr>
          <a:xfrm>
            <a:off x="7104240" y="6182640"/>
            <a:ext cx="14155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>
              <a:lnSpc>
                <a:spcPct val="100000"/>
              </a:lnSpc>
            </a:pPr>
            <a:r>
              <a:rPr b="0" lang="pt-BR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17 Abril 2017</a:t>
            </a:r>
            <a:endParaRPr b="0" lang="pt-BR" sz="18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Picture 2" descr=""/>
          <p:cNvPicPr/>
          <p:nvPr/>
        </p:nvPicPr>
        <p:blipFill>
          <a:blip r:embed="rId1"/>
          <a:srcRect l="34309" t="9921" r="27270" b="9724"/>
          <a:stretch/>
        </p:blipFill>
        <p:spPr>
          <a:xfrm>
            <a:off x="1953360" y="268920"/>
            <a:ext cx="5114880" cy="6013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410</TotalTime>
  <Application>LibreOffice/5.1.6.2$Linux_X86_64 LibreOffice_project/10m0$Build-2</Application>
  <Words>445</Words>
  <Paragraphs>110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2017-10-20T01:18:04Z</dcterms:created>
  <dc:creator>Pedro</dc:creator>
  <dc:description/>
  <dc:language>pt-BR</dc:language>
  <cp:lastModifiedBy/>
  <dcterms:modified xsi:type="dcterms:W3CDTF">2017-10-20T16:28:04Z</dcterms:modified>
  <cp:revision>24</cp:revision>
  <dc:subject/>
  <dc:title>PowerPoint Presentation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14.0000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On-screen Show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12</vt:i4>
  </property>
</Properties>
</file>